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76" r:id="rId2"/>
    <p:sldId id="269" r:id="rId3"/>
    <p:sldId id="270" r:id="rId4"/>
    <p:sldId id="271" r:id="rId5"/>
    <p:sldId id="272" r:id="rId6"/>
    <p:sldId id="273" r:id="rId7"/>
    <p:sldId id="275" r:id="rId8"/>
    <p:sldId id="274" r:id="rId9"/>
    <p:sldId id="257" r:id="rId10"/>
    <p:sldId id="258" r:id="rId11"/>
    <p:sldId id="263" r:id="rId12"/>
    <p:sldId id="265" r:id="rId13"/>
    <p:sldId id="267" r:id="rId14"/>
    <p:sldId id="268" r:id="rId15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1734" y="138"/>
      </p:cViewPr>
      <p:guideLst>
        <p:guide orient="horz" pos="1152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C6B74A2-669E-4AB6-8D8A-6E2DBD6DD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B1ABDEB5-F1F2-483A-930D-389B496B553B}" type="slidenum">
              <a:rPr lang="en-US" altLang="en-US" sz="1400"/>
              <a:pPr algn="r"/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47499F5-8781-44BA-AD18-A1890B08246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5B7C381-446E-432D-BC17-8E32D73B4F8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D718999F-472A-46A2-A62F-6316A210D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99B85F14-1514-454C-BD9B-052DC690DC53}" type="slidenum">
              <a:rPr lang="en-US" altLang="en-US" sz="1400"/>
              <a:pPr algn="r"/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73A793E-3ACF-456B-8EB3-31A98D7ACA1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3DF6B58-034E-42C6-B66E-1BD311F6F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720559A-6521-4980-B0D3-5D5815553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82D9236-EA8F-4382-AFBE-CF235D82B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95C148EC-538B-4DDC-AA44-F12B43C3F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65B2373D-5EE1-429E-B166-495E7A446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A4799235-A803-45C0-990F-2A311E0B3B3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F6AAAD98-0F99-4E9C-9FA3-B12111FFB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47400A0-82F4-4690-984E-923CF10B8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36453F1-4AA1-4979-B36D-5D4F1700D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EDA64922-7956-4EDF-B799-F6B94959E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E13A30A3-0B60-470E-B3F4-EC7F38D09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6626CED9-999F-4F97-BEFA-8B339B94F5F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E4F6506B-EE64-421D-9EC6-23BAAADF21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2DF2BCA-E0D7-4E98-84F0-151AFE44D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2E27FBF-AB31-49E3-AEFA-B556CD4B0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5E00EF24-22CC-47EA-BEF6-E24EA40CA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A79037ED-4A1A-4DA0-8A8B-ECA552F9D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CB4959F0-6ADF-4149-B574-D596EBAC24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BAFA42A6-41A0-4D27-9670-A8D77D5E16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DB09B5D-29CD-4318-A428-BD9A9F56003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0121482-140F-4ACF-8C8F-CBA42DA9CE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F39AA0B5-88AD-4A06-9932-4E7E826120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D01A563-D49E-4A13-8403-F343A2E15E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D020131-BAB1-4D88-8A7B-96B49BDAF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4F1802B-91A6-44B9-924A-7B60C8AEF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B0412D0-1059-4C15-AA66-E3A945312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CA8A2DB-D0C5-4EC1-B4C1-7A2EBD608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4F0B3053-A5E4-4DCD-8AEC-351E9465379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3A8F122F-BB02-4AB4-A1DF-49179C9CBB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0216690-6EE4-48F6-A7E3-C5FBA94C4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B936FBD-36C2-4171-875F-ED48080A6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51E52A4A-2B8E-4B33-A5E6-5FC86E38F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BD536724-31F6-41AC-9B24-A11797BE7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4A16E7F9-B9AA-4463-A536-0E7F39D8B82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44257750-8630-48BD-8F83-B26039E747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E6C2602-A44A-42B8-99B5-0EC8DFD8C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C9ED297-663A-4474-9418-6292A0893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C081E960-7840-45FA-B015-E49FF1385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72CF206D-3445-428C-9CAC-551145D8B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4E288E16-EA08-4EE5-8CD3-F206C8BDFE1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8AAD05FE-2F76-4538-A461-88B550D78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6942040-B216-4660-81D8-330AA0518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140C994-4AE6-4B39-B53E-A2D9E8E9E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337F5261-573F-4F37-8ED1-CE3AC1B2D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CF5CBDA1-9E9B-481A-B21A-A6F23A020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13D16F0B-CE19-4F52-A9F7-0FE42F29FA6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F067F43E-FAC6-4CA9-987F-A452C6623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BD29482-D135-4B3D-A8B1-C00BB188B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A12799E-7A3A-4734-A5DF-F3E08586C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68226977-94D2-4B66-9148-DD535CBD9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715A47FE-B4E6-4103-A7CA-7F413833D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5B1A2D05-2E6B-4735-97CF-224AD27A77D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5642B634-8DC0-4BA8-88A9-9345CC2F7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BF1488E-8486-4401-B948-0961599E6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95C8AAE-2A9F-4BC1-A638-60F0F9003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71D5866B-5CC5-4C3C-8217-D28961B56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6BEEDC64-BE7D-462C-8938-FFBECACCB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2F54E77D-A4E6-476B-B61E-1D44907DACF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2DEFDA5D-0DA0-47BC-9A80-4FA45A7FC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3486DBA-30B0-40EC-AAD3-E1E46AA39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DF3BFA7-1FCF-4D64-905B-21FAC053D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0E529A35-7700-4CBF-8ED6-E301FBF00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396A0FBC-E273-4C30-A0B7-1DFC28772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7C8BFC32-B406-47FB-AFC7-95FB34213B9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47A4FA66-7BA3-4420-9CEF-3C2F9CC578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FB1C4BE-AA23-49ED-BF3E-032749FC1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1683895-4B00-4B15-B452-7DFE2D006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97B8EC95-F0D8-40E9-BA51-A6608059A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657A7CB6-1300-47A8-8549-9B738365C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15EA5C20-6AFF-41C0-B360-7946C741E72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4F3AF848-59AD-429B-8F0A-217CE7A02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54577C4-2662-451D-98F9-82D6ADBE966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3849E8-7C8C-4531-BC54-76E450F576A8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15473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1EFBE84-69B8-4911-BE47-FBD714BC28A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00D47-1FEF-4639-8181-1D5214FBA56E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201286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533400"/>
            <a:ext cx="1866900" cy="565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533400"/>
            <a:ext cx="5448300" cy="565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6BADB16-48EC-4FCC-80F0-702E9CC50E2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4739B3-06E5-490A-91E1-B1F96CD2DCB0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448205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6C22028-80BF-4743-9EB1-EBC429CFC26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21F97D-6014-4FC0-9BD9-4D577AC11F4A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147080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A93E931-C6DC-4310-BAFD-5F508D83C29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68B31E-7C9F-40AC-B402-E3CA95904F42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709840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076450"/>
            <a:ext cx="3619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2076450"/>
            <a:ext cx="3619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124A19-C521-4DBF-9DE3-AC614196BB4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D88F71-9A8E-42AA-BB0B-0795F65B029B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806199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0FFCEB6-659B-4A64-89EC-863D561ECEA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0F0272-3965-4A0B-AD0D-84F03D0AC29E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069908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D19D0A2-A6DA-453E-9527-D8BDE02B68E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F2A62-1D7C-4AB1-972A-983583E7B057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88445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55C1A08E-4742-4150-BBA8-3103862E389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749293-4700-41CC-A3B3-8D5125CE837B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310776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7B9662-43A9-4142-B056-EC47C191CE3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B0E229-5D54-4707-B2EC-139B8C7F9927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158703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45B4C6-41C5-41B5-855D-7420ECEAC27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5DE6DD-B8E5-4C02-97F2-89DECC9C0B32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2049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750009D-A5B9-4055-BE08-353FC748CB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533400"/>
            <a:ext cx="6477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SLIDE TITLE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A850140-3E42-4C17-BBFD-C269931FB7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076450"/>
            <a:ext cx="7391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Body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0"/>
            <a:endParaRPr lang="en-US" altLang="en-US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46B11955-D400-4521-97AB-9FD3B60F667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84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>
                <a:schemeClr val="tx2"/>
              </a:buClr>
              <a:buSzPct val="75000"/>
              <a:buFont typeface="Monotype Sorts" pitchFamily="2" charset="2"/>
              <a:buNone/>
              <a:defRPr sz="1400" i="0">
                <a:solidFill>
                  <a:srgbClr val="003399"/>
                </a:solidFill>
                <a:latin typeface="Garmond (W1)" charset="0"/>
              </a:defRPr>
            </a:lvl1pPr>
          </a:lstStyle>
          <a:p>
            <a:fld id="{B56E4DAF-45B6-45BE-B4FA-F160F65DA44E}" type="slidenum">
              <a:rPr lang="en-US" altLang="en-US"/>
              <a:pPr/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9" name="Picture 8" descr="MCj03520990000[1]">
            <a:extLst>
              <a:ext uri="{FF2B5EF4-FFF2-40B4-BE49-F238E27FC236}">
                <a16:creationId xmlns:a16="http://schemas.microsoft.com/office/drawing/2014/main" id="{D8505436-DD87-455A-AE4A-FF44A8CEC6D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85800"/>
            <a:ext cx="11430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dissolv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00279F"/>
        </a:buClr>
        <a:buSzPct val="75000"/>
        <a:buFont typeface="Monotype Sorts" pitchFamily="2" charset="2"/>
        <a:buChar char="v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00279F"/>
        </a:buClr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00279F"/>
        </a:buClr>
        <a:buSzPct val="60000"/>
        <a:buFont typeface="Monotype Sorts" pitchFamily="2" charset="2"/>
        <a:buChar char="u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00279F"/>
        </a:buClr>
        <a:buSzPct val="100000"/>
        <a:buChar char="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Book Antiqua" pitchFamily="18" charset="0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Book Antiqua" pitchFamily="18" charset="0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Book Antiqua" pitchFamily="18" charset="0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Book Antiqua" pitchFamily="18" charset="0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Book Antiqua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2AB3EE9-765D-4F43-B082-63E01D018DD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en-US" sz="4800" dirty="0"/>
              <a:t>Carson's Inn</a:t>
            </a:r>
            <a:br>
              <a:rPr lang="en-US" altLang="en-US" sz="4800" dirty="0"/>
            </a:br>
            <a:br>
              <a:rPr lang="en-US" altLang="en-US" sz="4800" dirty="0"/>
            </a:br>
            <a:r>
              <a:rPr lang="en-US" altLang="en-US" sz="4800" dirty="0"/>
              <a:t>Student Coaching Slides</a:t>
            </a:r>
          </a:p>
        </p:txBody>
      </p:sp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CD0A877-4ED9-4782-BC22-86F7092205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838200"/>
            <a:ext cx="6400800" cy="533400"/>
          </a:xfrm>
          <a:noFill/>
        </p:spPr>
        <p:txBody>
          <a:bodyPr/>
          <a:lstStyle/>
          <a:p>
            <a:r>
              <a:rPr lang="en-US" altLang="en-US" sz="4400"/>
              <a:t>DUTY OF CARE</a:t>
            </a: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771D2ABA-8FE8-4686-97E5-870AA2A64E1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7620000" cy="40386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3200" b="0" i="1">
                <a:latin typeface="Comic Sans MS" panose="030F0702030302020204" pitchFamily="66" charset="0"/>
              </a:rPr>
              <a:t> </a:t>
            </a:r>
            <a:r>
              <a:rPr lang="en-US" altLang="en-US" sz="3600" i="1">
                <a:latin typeface="Comic Sans MS" panose="030F0702030302020204" pitchFamily="66" charset="0"/>
              </a:rPr>
              <a:t>Foreseeable Plaintiff within the Zone of Danger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  <a:buFont typeface="Monotype Sorts" pitchFamily="2" charset="2"/>
              <a:buNone/>
            </a:pPr>
            <a:endParaRPr lang="en-US" altLang="en-US" sz="3600" i="1">
              <a:latin typeface="Comic Sans MS" panose="030F0702030302020204" pitchFamily="66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3600" i="1">
                <a:latin typeface="Comic Sans MS" panose="030F0702030302020204" pitchFamily="66" charset="0"/>
              </a:rPr>
              <a:t> Duty Arising out of Contract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  <a:buFont typeface="Monotype Sorts" pitchFamily="2" charset="2"/>
              <a:buNone/>
            </a:pPr>
            <a:endParaRPr lang="en-US" altLang="en-US" sz="3600">
              <a:latin typeface="Comic Sans MS" panose="030F0702030302020204" pitchFamily="66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3600">
                <a:latin typeface="Comic Sans MS" panose="030F0702030302020204" pitchFamily="66" charset="0"/>
              </a:rPr>
              <a:t> </a:t>
            </a:r>
            <a:r>
              <a:rPr lang="en-US" altLang="en-US" sz="3600" i="1">
                <a:latin typeface="Comic Sans MS" panose="030F0702030302020204" pitchFamily="66" charset="0"/>
              </a:rPr>
              <a:t>Assumption of Duty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  <a:buFont typeface="Monotype Sorts" pitchFamily="2" charset="2"/>
              <a:buNone/>
            </a:pPr>
            <a:endParaRPr lang="en-US" altLang="en-US" sz="3600" i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5F4EA5D-1B8D-4091-B41A-2FE4BD1C80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7086600" cy="1066800"/>
          </a:xfrm>
          <a:noFill/>
        </p:spPr>
        <p:txBody>
          <a:bodyPr/>
          <a:lstStyle/>
          <a:p>
            <a:r>
              <a:rPr lang="en-US" altLang="en-US">
                <a:latin typeface="Comic Sans MS" panose="030F0702030302020204" pitchFamily="66" charset="0"/>
              </a:rPr>
              <a:t>BREACH OF DUTY OF CARE</a:t>
            </a:r>
            <a:endParaRPr lang="en-US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6BA501D-5CD8-4E63-8EFF-9CBA9EB5B45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828800"/>
            <a:ext cx="7696200" cy="4267200"/>
          </a:xfrm>
          <a:noFill/>
        </p:spPr>
        <p:txBody>
          <a:bodyPr/>
          <a:lstStyle/>
          <a:p>
            <a:pPr>
              <a:buSzPct val="85000"/>
            </a:pPr>
            <a:r>
              <a:rPr lang="en-US" altLang="en-US" sz="3600">
                <a:latin typeface="Comic Sans MS" panose="030F0702030302020204" pitchFamily="66" charset="0"/>
              </a:rPr>
              <a:t>Standard of Care</a:t>
            </a:r>
          </a:p>
          <a:p>
            <a:pPr>
              <a:buSzPct val="85000"/>
              <a:buFont typeface="Monotype Sorts" pitchFamily="2" charset="2"/>
              <a:buNone/>
            </a:pPr>
            <a:r>
              <a:rPr lang="en-US" altLang="en-US" sz="2000" b="0">
                <a:latin typeface="Comic Sans MS" panose="030F0702030302020204" pitchFamily="66" charset="0"/>
              </a:rPr>
              <a:t> </a:t>
            </a:r>
            <a:r>
              <a:rPr lang="en-US" altLang="en-US" sz="2000">
                <a:latin typeface="Comic Sans MS" panose="030F0702030302020204" pitchFamily="66" charset="0"/>
              </a:rPr>
              <a:t> </a:t>
            </a:r>
            <a:r>
              <a:rPr lang="en-US" altLang="en-US" sz="2800" b="0">
                <a:latin typeface="Comic Sans MS" panose="030F0702030302020204" pitchFamily="66" charset="0"/>
              </a:rPr>
              <a:t>a defendant owes the plaintiff a duty to act as would an ordinary prudent person under the same or similar circumstances</a:t>
            </a:r>
            <a:r>
              <a:rPr lang="en-US" altLang="en-US" sz="3600"/>
              <a:t> </a:t>
            </a:r>
            <a:endParaRPr lang="en-US" altLang="en-US" sz="3600" b="0">
              <a:latin typeface="Comic Sans MS" panose="030F0702030302020204" pitchFamily="66" charset="0"/>
            </a:endParaRPr>
          </a:p>
          <a:p>
            <a:pPr>
              <a:buSzPct val="85000"/>
              <a:buFont typeface="Monotype Sorts" pitchFamily="2" charset="2"/>
              <a:buNone/>
            </a:pPr>
            <a:endParaRPr lang="en-US" altLang="en-US" sz="3600" b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2EACCDC-FDA8-4EC7-B3C0-09693BA2AB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7086600" cy="1066800"/>
          </a:xfrm>
          <a:noFill/>
        </p:spPr>
        <p:txBody>
          <a:bodyPr/>
          <a:lstStyle/>
          <a:p>
            <a:r>
              <a:rPr lang="en-US" altLang="en-US" sz="4400">
                <a:latin typeface="Comic Sans MS" panose="030F0702030302020204" pitchFamily="66" charset="0"/>
              </a:rPr>
              <a:t>CAUSATION</a:t>
            </a:r>
            <a:endParaRPr lang="en-US" altLang="en-US" sz="4400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69427EB6-9716-446D-9662-C46690C3A22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23900" y="1828800"/>
            <a:ext cx="7696200" cy="4267200"/>
          </a:xfrm>
          <a:noFill/>
        </p:spPr>
        <p:txBody>
          <a:bodyPr/>
          <a:lstStyle/>
          <a:p>
            <a:pPr>
              <a:buSzPct val="85000"/>
            </a:pPr>
            <a:r>
              <a:rPr lang="en-US" altLang="en-US" sz="3600" i="1">
                <a:latin typeface="Comic Sans MS" panose="030F0702030302020204" pitchFamily="66" charset="0"/>
              </a:rPr>
              <a:t>Causal Connection:</a:t>
            </a:r>
            <a:r>
              <a:rPr lang="en-US" altLang="en-US" sz="2000" b="0">
                <a:latin typeface="Comic Sans MS" panose="030F0702030302020204" pitchFamily="66" charset="0"/>
              </a:rPr>
              <a:t> </a:t>
            </a:r>
            <a:r>
              <a:rPr lang="en-US" altLang="en-US" sz="2800" b="0">
                <a:latin typeface="Comic Sans MS" panose="030F0702030302020204" pitchFamily="66" charset="0"/>
              </a:rPr>
              <a:t>there must be a causal connection between the negligent conduct and the resulting injury.</a:t>
            </a:r>
            <a:r>
              <a:rPr lang="en-US" altLang="en-US" sz="2000" b="0">
                <a:latin typeface="Comic Sans MS" panose="030F0702030302020204" pitchFamily="66" charset="0"/>
              </a:rPr>
              <a:t> </a:t>
            </a:r>
          </a:p>
          <a:p>
            <a:pPr>
              <a:buSzPct val="85000"/>
            </a:pPr>
            <a:endParaRPr lang="en-US" altLang="en-US" sz="2000" b="0">
              <a:latin typeface="Comic Sans MS" panose="030F0702030302020204" pitchFamily="66" charset="0"/>
            </a:endParaRPr>
          </a:p>
          <a:p>
            <a:pPr>
              <a:buSzPct val="85000"/>
            </a:pPr>
            <a:r>
              <a:rPr lang="en-US" altLang="en-US" sz="3600" i="1">
                <a:latin typeface="Comic Sans MS" panose="030F0702030302020204" pitchFamily="66" charset="0"/>
              </a:rPr>
              <a:t>But For Test: </a:t>
            </a:r>
            <a:r>
              <a:rPr lang="en-US" altLang="en-US" sz="2800" b="0">
                <a:latin typeface="Comic Sans MS" panose="030F0702030302020204" pitchFamily="66" charset="0"/>
              </a:rPr>
              <a:t>But for the defendant’s negligence, the plaintiff would not have sustained the loss. </a:t>
            </a:r>
          </a:p>
          <a:p>
            <a:pPr>
              <a:buSzPct val="85000"/>
              <a:buFont typeface="Monotype Sorts" pitchFamily="2" charset="2"/>
              <a:buNone/>
            </a:pPr>
            <a:endParaRPr lang="en-US" altLang="en-US" sz="2000" b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0A6388D-36FA-4B57-AE73-8602765F4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>
                <a:latin typeface="Comic Sans MS" panose="030F0702030302020204" pitchFamily="66" charset="0"/>
              </a:rPr>
              <a:t>Contract Formation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90792DD-D599-460C-B446-E3520A8EA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i="1">
                <a:latin typeface="Comic Sans MS" panose="030F0702030302020204" pitchFamily="66" charset="0"/>
              </a:rPr>
              <a:t>Offer &amp; Acceptance are Required</a:t>
            </a:r>
          </a:p>
          <a:p>
            <a:pPr>
              <a:buFont typeface="Monotype Sorts" pitchFamily="2" charset="2"/>
              <a:buNone/>
            </a:pPr>
            <a:endParaRPr lang="en-US" altLang="en-US" sz="3600" i="1">
              <a:latin typeface="Comic Sans MS" panose="030F0702030302020204" pitchFamily="66" charset="0"/>
            </a:endParaRPr>
          </a:p>
          <a:p>
            <a:r>
              <a:rPr lang="en-US" altLang="en-US" sz="3600" i="1">
                <a:latin typeface="Comic Sans MS" panose="030F0702030302020204" pitchFamily="66" charset="0"/>
              </a:rPr>
              <a:t>The Terms of Acceptance Must Mirror the Terms of the Offer</a:t>
            </a:r>
          </a:p>
        </p:txBody>
      </p:sp>
    </p:spTree>
  </p:cSld>
  <p:clrMapOvr>
    <a:masterClrMapping/>
  </p:clrMapOvr>
  <p:transition spd="med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382A5A9-C283-4053-9420-35BBD9EB4E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>
                <a:latin typeface="Comic Sans MS" panose="030F0702030302020204" pitchFamily="66" charset="0"/>
              </a:rPr>
              <a:t>Writing Requirement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2B7A955-2CA6-4F48-ADEC-B1589C2F18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 </a:t>
            </a:r>
            <a:r>
              <a:rPr lang="en-US" altLang="en-US" sz="3600">
                <a:latin typeface="Comic Sans MS" panose="030F0702030302020204" pitchFamily="66" charset="0"/>
              </a:rPr>
              <a:t>Contracts for the Sale of Real Property:</a:t>
            </a:r>
          </a:p>
          <a:p>
            <a:pPr>
              <a:buFont typeface="Monotype Sorts" pitchFamily="2" charset="2"/>
              <a:buNone/>
            </a:pPr>
            <a:r>
              <a:rPr lang="en-US" altLang="en-US" sz="3600"/>
              <a:t>	</a:t>
            </a:r>
            <a:r>
              <a:rPr lang="en-US" altLang="en-US" sz="2800" b="0">
                <a:latin typeface="Comic Sans MS" panose="030F0702030302020204" pitchFamily="66" charset="0"/>
              </a:rPr>
              <a:t>Under the Statute of Frauds, Contacts for the Sale of Real Property Must be in Writing and Authenticated by the Person against Whom Enforcement is Sought</a:t>
            </a:r>
          </a:p>
        </p:txBody>
      </p:sp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9971A1B7-17F7-4B03-9AAA-132AE0E1F7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609600"/>
            <a:ext cx="6629400" cy="762000"/>
          </a:xfrm>
          <a:noFill/>
        </p:spPr>
        <p:txBody>
          <a:bodyPr/>
          <a:lstStyle/>
          <a:p>
            <a:r>
              <a:rPr lang="en-US" altLang="en-US" sz="4800"/>
              <a:t>Gross Margin</a:t>
            </a:r>
          </a:p>
        </p:txBody>
      </p:sp>
      <p:sp>
        <p:nvSpPr>
          <p:cNvPr id="52227" name="Rectangle 1027">
            <a:extLst>
              <a:ext uri="{FF2B5EF4-FFF2-40B4-BE49-F238E27FC236}">
                <a16:creationId xmlns:a16="http://schemas.microsoft.com/office/drawing/2014/main" id="{4F8F6328-C2DB-497B-9601-3EC0873384A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752600"/>
            <a:ext cx="7581900" cy="46482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>
                <a:latin typeface="Comic Sans MS" panose="030F0702030302020204" pitchFamily="66" charset="0"/>
              </a:rPr>
              <a:t>Gross Margin or Gross Profit is sales revenue minus cost of goods sold. 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>
                <a:latin typeface="Comic Sans MS" panose="030F0702030302020204" pitchFamily="66" charset="0"/>
              </a:rPr>
              <a:t>This definition is for a retailer or manufacturer, not a service company. 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>
                <a:latin typeface="Comic Sans MS" panose="030F0702030302020204" pitchFamily="66" charset="0"/>
              </a:rPr>
              <a:t>Footnote 2 tells what is included in cost of revenues, which is subtracted from the revenues to yield gross margin. 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  <a:buFont typeface="Monotype Sorts" pitchFamily="2" charset="2"/>
              <a:buNone/>
            </a:pPr>
            <a:endParaRPr lang="en-US" altLang="en-US">
              <a:latin typeface="Comic Sans MS" panose="030F0702030302020204" pitchFamily="66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  <a:buFont typeface="Monotype Sorts" pitchFamily="2" charset="2"/>
              <a:buNone/>
            </a:pPr>
            <a:r>
              <a:rPr lang="en-US" altLang="en-US" sz="1400" i="1">
                <a:latin typeface="Comic Sans MS" panose="030F0702030302020204" pitchFamily="66" charset="0"/>
              </a:rPr>
              <a:t>Footnotes to the financial statements provide readers information that help them better understand the accounting rules, assumptions and items in the statements.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  <a:buFont typeface="Monotype Sorts" pitchFamily="2" charset="2"/>
              <a:buNone/>
            </a:pPr>
            <a:endParaRPr lang="en-US" altLang="en-US" sz="1400" i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AEBA796-9A00-49A1-A025-A42AF8EFA7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609600"/>
            <a:ext cx="6629400" cy="762000"/>
          </a:xfrm>
          <a:noFill/>
        </p:spPr>
        <p:txBody>
          <a:bodyPr/>
          <a:lstStyle/>
          <a:p>
            <a:r>
              <a:rPr lang="en-US" altLang="en-US" sz="4800"/>
              <a:t>Cash Flow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C41686A2-AC1C-4A40-B39B-9F1AB1CC1BE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752600"/>
            <a:ext cx="7581900" cy="46482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>
                <a:latin typeface="Comic Sans MS" panose="030F0702030302020204" pitchFamily="66" charset="0"/>
              </a:rPr>
              <a:t>Income statements are prepared on the accrual basis to measure earning activity, not cash flow. 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>
                <a:latin typeface="Comic Sans MS" panose="030F0702030302020204" pitchFamily="66" charset="0"/>
              </a:rPr>
              <a:t>Differences in accrual income and cash occur: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>
                <a:latin typeface="Comic Sans MS" panose="030F0702030302020204" pitchFamily="66" charset="0"/>
              </a:rPr>
              <a:t>From matching expenses against revenues regardless of the timing of cash payments, such as depreciation, bad debts, estimated warranties, etc.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>
                <a:latin typeface="Comic Sans MS" panose="030F0702030302020204" pitchFamily="66" charset="0"/>
              </a:rPr>
              <a:t>From following revenue and expense recognition rules rather than computing the actual payments to suppliers and receipts from customers.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>
                <a:latin typeface="Comic Sans MS" panose="030F0702030302020204" pitchFamily="66" charset="0"/>
              </a:rPr>
              <a:t>From cash payments/receipts for items that only impact the balance sheet, e.g., dividends, capital contributions loans, or equipment purchases.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endParaRPr lang="en-US" altLang="en-US">
              <a:latin typeface="Comic Sans MS" panose="030F0702030302020204" pitchFamily="66" charset="0"/>
            </a:endParaRP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  <a:buFont typeface="Monotype Sorts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050">
            <a:extLst>
              <a:ext uri="{FF2B5EF4-FFF2-40B4-BE49-F238E27FC236}">
                <a16:creationId xmlns:a16="http://schemas.microsoft.com/office/drawing/2014/main" id="{D29725BF-D4F0-4902-84E0-63104BB8A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609600"/>
            <a:ext cx="6629400" cy="762000"/>
          </a:xfrm>
          <a:noFill/>
        </p:spPr>
        <p:txBody>
          <a:bodyPr/>
          <a:lstStyle/>
          <a:p>
            <a:r>
              <a:rPr lang="en-US" altLang="en-US" sz="4800"/>
              <a:t>Cash Flow-Continued</a:t>
            </a:r>
          </a:p>
        </p:txBody>
      </p:sp>
      <p:sp>
        <p:nvSpPr>
          <p:cNvPr id="56323" name="Rectangle 2051">
            <a:extLst>
              <a:ext uri="{FF2B5EF4-FFF2-40B4-BE49-F238E27FC236}">
                <a16:creationId xmlns:a16="http://schemas.microsoft.com/office/drawing/2014/main" id="{FE9F347B-86C0-42C5-8514-C3B4C194853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752600"/>
            <a:ext cx="7581900" cy="46482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Comic Sans MS" panose="030F0702030302020204" pitchFamily="66" charset="0"/>
              </a:rPr>
              <a:t>In this case, you are provided information about non-cash expenses on the income statement.  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Comic Sans MS" panose="030F0702030302020204" pitchFamily="66" charset="0"/>
              </a:rPr>
              <a:t>In addition, this is an income statement for a </a:t>
            </a:r>
            <a:r>
              <a:rPr lang="en-US" altLang="en-US" sz="2800" i="1">
                <a:latin typeface="Comic Sans MS" panose="030F0702030302020204" pitchFamily="66" charset="0"/>
              </a:rPr>
              <a:t>sole-proprietorship</a:t>
            </a:r>
            <a:r>
              <a:rPr lang="en-US" altLang="en-US" sz="2800">
                <a:latin typeface="Comic Sans MS" panose="030F0702030302020204" pitchFamily="66" charset="0"/>
              </a:rPr>
              <a:t> (SP.)  In this company, the owner provided work that others would have been paid to perform.  She took that money in the form of a drawing account, not a salary. 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>
            <a:extLst>
              <a:ext uri="{FF2B5EF4-FFF2-40B4-BE49-F238E27FC236}">
                <a16:creationId xmlns:a16="http://schemas.microsoft.com/office/drawing/2014/main" id="{A3FE51C5-EE4D-4854-81E7-9B1E466E3D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609600"/>
            <a:ext cx="6629400" cy="762000"/>
          </a:xfrm>
          <a:noFill/>
        </p:spPr>
        <p:txBody>
          <a:bodyPr/>
          <a:lstStyle/>
          <a:p>
            <a:r>
              <a:rPr lang="en-US" altLang="en-US" sz="4800"/>
              <a:t>Draw vs. Expense</a:t>
            </a:r>
          </a:p>
        </p:txBody>
      </p:sp>
      <p:sp>
        <p:nvSpPr>
          <p:cNvPr id="58371" name="Rectangle 1027">
            <a:extLst>
              <a:ext uri="{FF2B5EF4-FFF2-40B4-BE49-F238E27FC236}">
                <a16:creationId xmlns:a16="http://schemas.microsoft.com/office/drawing/2014/main" id="{08A0E4C7-9733-411C-9B90-F4F94AD7067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752600"/>
            <a:ext cx="7581900" cy="46482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>
                <a:latin typeface="Comic Sans MS" panose="030F0702030302020204" pitchFamily="66" charset="0"/>
              </a:rPr>
              <a:t>Corporations record all obligations for services received as expenses.  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>
                <a:latin typeface="Comic Sans MS" panose="030F0702030302020204" pitchFamily="66" charset="0"/>
              </a:rPr>
              <a:t>Expenses are deducted from revenues to yield income.  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>
                <a:latin typeface="Comic Sans MS" panose="030F0702030302020204" pitchFamily="66" charset="0"/>
              </a:rPr>
              <a:t>Drawing accounts in SPs are treated as distributions of profits to owners.  These are not treated as expenses of operating.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i="1">
                <a:latin typeface="Comic Sans MS" panose="030F0702030302020204" pitchFamily="66" charset="0"/>
              </a:rPr>
              <a:t>Critical Thinking:  If you are valuing a sole-proprietorship and owners have rendered services and have only received drawings in return, what should you do, if anything?</a:t>
            </a:r>
            <a:r>
              <a:rPr lang="en-US" altLang="en-US" i="1"/>
              <a:t> 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>
            <a:extLst>
              <a:ext uri="{FF2B5EF4-FFF2-40B4-BE49-F238E27FC236}">
                <a16:creationId xmlns:a16="http://schemas.microsoft.com/office/drawing/2014/main" id="{CDF8B267-FFB9-45E8-94DF-363F99CEC1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609600"/>
            <a:ext cx="6629400" cy="762000"/>
          </a:xfrm>
          <a:noFill/>
        </p:spPr>
        <p:txBody>
          <a:bodyPr/>
          <a:lstStyle/>
          <a:p>
            <a:r>
              <a:rPr lang="en-US" altLang="en-US" sz="4800"/>
              <a:t>Present Value</a:t>
            </a:r>
          </a:p>
        </p:txBody>
      </p:sp>
      <p:sp>
        <p:nvSpPr>
          <p:cNvPr id="60419" name="Rectangle 1027">
            <a:extLst>
              <a:ext uri="{FF2B5EF4-FFF2-40B4-BE49-F238E27FC236}">
                <a16:creationId xmlns:a16="http://schemas.microsoft.com/office/drawing/2014/main" id="{DEB10D0A-9998-486C-9A18-733CD3688A7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752600"/>
            <a:ext cx="7581900" cy="46482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>
                <a:latin typeface="Comic Sans MS" panose="030F0702030302020204" pitchFamily="66" charset="0"/>
              </a:rPr>
              <a:t>Present value is a technique that considers the time value of money.  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>
                <a:latin typeface="Comic Sans MS" panose="030F0702030302020204" pitchFamily="66" charset="0"/>
              </a:rPr>
              <a:t>PV allows cash amounts expected to be paid or received at different times to be brought to present day values so they can be combined.  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>
                <a:latin typeface="Comic Sans MS" panose="030F0702030302020204" pitchFamily="66" charset="0"/>
              </a:rPr>
              <a:t>If amounts differ over time calculate the present value of a single sum, if amounts are equal each period, calculate the present value of an annuity.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 i="1">
                <a:latin typeface="Comic Sans MS" panose="030F0702030302020204" pitchFamily="66" charset="0"/>
              </a:rPr>
              <a:t>Critical Thinking:  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1600" i="1">
                <a:latin typeface="Comic Sans MS" panose="030F0702030302020204" pitchFamily="66" charset="0"/>
              </a:rPr>
              <a:t>What would go into the decision to use an 8% discount rate?  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1600" i="1">
                <a:latin typeface="Comic Sans MS" panose="030F0702030302020204" pitchFamily="66" charset="0"/>
              </a:rPr>
              <a:t>Why is present value calculated on cash flow and not on income?  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1600" i="1">
                <a:latin typeface="Comic Sans MS" panose="030F0702030302020204" pitchFamily="66" charset="0"/>
              </a:rPr>
              <a:t>Assume that you can receive $500,000, $515,000, and $600,000  over a 3 year period  and the present value of those sums at 8% is $1,495,370.  Explain what that means in simple terms.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endParaRPr lang="en-US" altLang="en-US" sz="1600" i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>
            <a:extLst>
              <a:ext uri="{FF2B5EF4-FFF2-40B4-BE49-F238E27FC236}">
                <a16:creationId xmlns:a16="http://schemas.microsoft.com/office/drawing/2014/main" id="{F2762A48-E560-485B-B8E9-54026F1F934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752600"/>
            <a:ext cx="7581900" cy="46482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Comic Sans MS" panose="030F0702030302020204" pitchFamily="66" charset="0"/>
              </a:rPr>
              <a:t>Expected Value is a method of calculating an average that places weights on the items being averaged.  The weights represent the probability of each item occurring.  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>
                <a:latin typeface="Comic Sans MS" panose="030F0702030302020204" pitchFamily="66" charset="0"/>
              </a:rPr>
              <a:t>Experts believe that in valuations of this type a 40% weight should be given to the gross profit value and a 60% weight should be placed on the present value of cash flows.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0E045CD1-BBCE-4F68-BAE4-76306C2B48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/>
              <a:t>Expected Value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1D50586-C959-419A-88EF-B8B4752017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609600"/>
            <a:ext cx="6629400" cy="762000"/>
          </a:xfrm>
          <a:noFill/>
        </p:spPr>
        <p:txBody>
          <a:bodyPr/>
          <a:lstStyle/>
          <a:p>
            <a:r>
              <a:rPr lang="en-US" altLang="en-US" sz="4800"/>
              <a:t>Credibility of Financial Statements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1351FA9B-0397-4E70-90A0-E96EA915F00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752600"/>
            <a:ext cx="7581900" cy="46482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>
                <a:latin typeface="Comic Sans MS" panose="030F0702030302020204" pitchFamily="66" charset="0"/>
              </a:rPr>
              <a:t>To be credible, the financial statements must be prepared in accordance with generally accepted accounting principles (GAAP.)  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>
                <a:latin typeface="Comic Sans MS" panose="030F0702030302020204" pitchFamily="66" charset="0"/>
              </a:rPr>
              <a:t>To assure yourself that this has occurred, you need a signed opinion letter attached to the financial statements.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>
                <a:latin typeface="Comic Sans MS" panose="030F0702030302020204" pitchFamily="66" charset="0"/>
              </a:rPr>
              <a:t>Three forms of letters might be attached: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1600">
                <a:latin typeface="Comic Sans MS" panose="030F0702030302020204" pitchFamily="66" charset="0"/>
              </a:rPr>
              <a:t>Compilation letter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1600">
                <a:latin typeface="Comic Sans MS" panose="030F0702030302020204" pitchFamily="66" charset="0"/>
              </a:rPr>
              <a:t>Review letter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1600">
                <a:latin typeface="Comic Sans MS" panose="030F0702030302020204" pitchFamily="66" charset="0"/>
              </a:rPr>
              <a:t>Audit opinion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000">
                <a:latin typeface="Comic Sans MS" panose="030F0702030302020204" pitchFamily="66" charset="0"/>
              </a:rPr>
              <a:t>These involve differing degrees of work, but are signed by CPAs.  CPAs are tested on their knowledge and their practice is regulated.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B8F952A9-E3E1-4A64-905F-023598862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609600"/>
            <a:ext cx="6629400" cy="762000"/>
          </a:xfrm>
          <a:noFill/>
        </p:spPr>
        <p:txBody>
          <a:bodyPr/>
          <a:lstStyle/>
          <a:p>
            <a:r>
              <a:rPr lang="en-US" altLang="en-US" sz="4800"/>
              <a:t>NEGLIGENCE</a:t>
            </a: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0F3F3E48-099D-4683-A36F-E3F262FDEFB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752600"/>
            <a:ext cx="7581900" cy="46482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3600">
                <a:latin typeface="Comic Sans MS" panose="030F0702030302020204" pitchFamily="66" charset="0"/>
              </a:rPr>
              <a:t>Duty of Care Owed by Defendant to Plaintiff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3600">
                <a:latin typeface="Comic Sans MS" panose="030F0702030302020204" pitchFamily="66" charset="0"/>
              </a:rPr>
              <a:t>Breach of the Duty of Care by the Defendant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3600">
                <a:latin typeface="Comic Sans MS" panose="030F0702030302020204" pitchFamily="66" charset="0"/>
              </a:rPr>
              <a:t>Causation 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3600">
                <a:latin typeface="Comic Sans MS" panose="030F0702030302020204" pitchFamily="66" charset="0"/>
              </a:rPr>
              <a:t>Damages</a:t>
            </a:r>
            <a:endParaRPr lang="en-US" altLang="en-US" sz="36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build="p" bldLvl="2" autoUpdateAnimBg="0"/>
    </p:bldLst>
  </p:timing>
</p:sld>
</file>

<file path=ppt/theme/theme1.xml><?xml version="1.0" encoding="utf-8"?>
<a:theme xmlns:a="http://schemas.openxmlformats.org/drawingml/2006/main" name="Kalido-oh">
  <a:themeElements>
    <a:clrScheme name="">
      <a:dk1>
        <a:srgbClr val="000000"/>
      </a:dk1>
      <a:lt1>
        <a:srgbClr val="FFFFFF"/>
      </a:lt1>
      <a:dk2>
        <a:srgbClr val="FF00FF"/>
      </a:dk2>
      <a:lt2>
        <a:srgbClr val="919191"/>
      </a:lt2>
      <a:accent1>
        <a:srgbClr val="00FFFF"/>
      </a:accent1>
      <a:accent2>
        <a:srgbClr val="FF0000"/>
      </a:accent2>
      <a:accent3>
        <a:srgbClr val="FFFFFF"/>
      </a:accent3>
      <a:accent4>
        <a:srgbClr val="000000"/>
      </a:accent4>
      <a:accent5>
        <a:srgbClr val="AAFFFF"/>
      </a:accent5>
      <a:accent6>
        <a:srgbClr val="E70000"/>
      </a:accent6>
      <a:hlink>
        <a:srgbClr val="FF00FF"/>
      </a:hlink>
      <a:folHlink>
        <a:srgbClr val="C0C0C0"/>
      </a:folHlink>
    </a:clrScheme>
    <a:fontScheme name="Kalido-oh">
      <a:majorFont>
        <a:latin typeface="Garmond (W1)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Kalido-o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ido-o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lido-o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ido-o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ido-o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ido-o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ido-o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C:\WINDOWS\Desktop\Kalido-oh.pot</Template>
  <TotalTime>5</TotalTime>
  <Pages>12</Pages>
  <Words>790</Words>
  <Application>Microsoft Office PowerPoint</Application>
  <PresentationFormat>Letter Paper (8.5x11 in)</PresentationFormat>
  <Paragraphs>76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Garmond (W1)</vt:lpstr>
      <vt:lpstr>Garamond</vt:lpstr>
      <vt:lpstr>Monotype Sorts</vt:lpstr>
      <vt:lpstr>Book Antiqua</vt:lpstr>
      <vt:lpstr>Times New Roman</vt:lpstr>
      <vt:lpstr>Comic Sans MS</vt:lpstr>
      <vt:lpstr>Kalido-oh</vt:lpstr>
      <vt:lpstr>Carson's Inn  Student Coaching Slides</vt:lpstr>
      <vt:lpstr>Gross Margin</vt:lpstr>
      <vt:lpstr>Cash Flow</vt:lpstr>
      <vt:lpstr>Cash Flow-Continued</vt:lpstr>
      <vt:lpstr>Draw vs. Expense</vt:lpstr>
      <vt:lpstr>Present Value</vt:lpstr>
      <vt:lpstr>Expected Value</vt:lpstr>
      <vt:lpstr>Credibility of Financial Statements</vt:lpstr>
      <vt:lpstr>NEGLIGENCE</vt:lpstr>
      <vt:lpstr>DUTY OF CARE</vt:lpstr>
      <vt:lpstr>BREACH OF DUTY OF CARE</vt:lpstr>
      <vt:lpstr>CAUSATION</vt:lpstr>
      <vt:lpstr>Contract Formation</vt:lpstr>
      <vt:lpstr>Writing Requirement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Capacity Overheads</dc:title>
  <dc:creator>Cengiz Capan</dc:creator>
  <cp:lastModifiedBy>Behnam Abrams</cp:lastModifiedBy>
  <cp:revision>38</cp:revision>
  <cp:lastPrinted>1601-01-01T00:00:00Z</cp:lastPrinted>
  <dcterms:created xsi:type="dcterms:W3CDTF">1996-10-21T18:20:10Z</dcterms:created>
  <dcterms:modified xsi:type="dcterms:W3CDTF">2020-08-31T18:14:32Z</dcterms:modified>
</cp:coreProperties>
</file>